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</p:sldMasterIdLst>
  <p:notesMasterIdLst>
    <p:notesMasterId r:id="rId43"/>
  </p:notesMasterIdLst>
  <p:sldIdLst>
    <p:sldId id="882" r:id="rId2"/>
    <p:sldId id="861" r:id="rId3"/>
    <p:sldId id="862" r:id="rId4"/>
    <p:sldId id="865" r:id="rId5"/>
    <p:sldId id="870" r:id="rId6"/>
    <p:sldId id="879" r:id="rId7"/>
    <p:sldId id="857" r:id="rId8"/>
    <p:sldId id="832" r:id="rId9"/>
    <p:sldId id="852" r:id="rId10"/>
    <p:sldId id="894" r:id="rId11"/>
    <p:sldId id="846" r:id="rId12"/>
    <p:sldId id="899" r:id="rId13"/>
    <p:sldId id="858" r:id="rId14"/>
    <p:sldId id="847" r:id="rId15"/>
    <p:sldId id="884" r:id="rId16"/>
    <p:sldId id="848" r:id="rId17"/>
    <p:sldId id="905" r:id="rId18"/>
    <p:sldId id="898" r:id="rId19"/>
    <p:sldId id="906" r:id="rId20"/>
    <p:sldId id="896" r:id="rId21"/>
    <p:sldId id="840" r:id="rId22"/>
    <p:sldId id="883" r:id="rId23"/>
    <p:sldId id="844" r:id="rId24"/>
    <p:sldId id="859" r:id="rId25"/>
    <p:sldId id="877" r:id="rId26"/>
    <p:sldId id="903" r:id="rId27"/>
    <p:sldId id="904" r:id="rId28"/>
    <p:sldId id="897" r:id="rId29"/>
    <p:sldId id="885" r:id="rId30"/>
    <p:sldId id="886" r:id="rId31"/>
    <p:sldId id="887" r:id="rId32"/>
    <p:sldId id="888" r:id="rId33"/>
    <p:sldId id="889" r:id="rId34"/>
    <p:sldId id="892" r:id="rId35"/>
    <p:sldId id="890" r:id="rId36"/>
    <p:sldId id="900" r:id="rId37"/>
    <p:sldId id="860" r:id="rId38"/>
    <p:sldId id="850" r:id="rId39"/>
    <p:sldId id="880" r:id="rId40"/>
    <p:sldId id="901" r:id="rId41"/>
    <p:sldId id="279" r:id="rId4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27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30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31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32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33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34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35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36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37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38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39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40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41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42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43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44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45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346" name="Rectangle 3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47500" cy="124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178" name="Rectangle 3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34013" cy="4062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0888"/>
            <a:ext cx="4891088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98525" y="4729163"/>
            <a:ext cx="4997450" cy="4419600"/>
          </a:xfrm>
          <a:solidFill>
            <a:srgbClr val="FFFFFF"/>
          </a:solidFill>
          <a:ln w="12600" cap="sq">
            <a:solidFill>
              <a:srgbClr val="000000"/>
            </a:solidFill>
            <a:miter lim="800000"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523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37891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37892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07EB9C1-18DC-469E-BD62-BE1445927BC3}" type="slidenum">
              <a:rPr lang="fr-FR" altLang="fr-FR"/>
              <a:pPr/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37891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37892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07EB9C1-18DC-469E-BD62-BE1445927BC3}" type="slidenum">
              <a:rPr lang="fr-FR" altLang="fr-FR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1983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0888"/>
            <a:ext cx="4891088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98525" y="4729163"/>
            <a:ext cx="4997450" cy="4419600"/>
          </a:xfrm>
          <a:solidFill>
            <a:srgbClr val="FFFFFF"/>
          </a:solidFill>
          <a:ln w="12600" cap="sq">
            <a:solidFill>
              <a:srgbClr val="000000"/>
            </a:solidFill>
            <a:miter lim="800000"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064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3993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3994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DE441-B775-4720-8057-7E5F7EA3D29F}" type="slidenum">
              <a:rPr lang="fr-FR" altLang="fr-FR"/>
              <a:pPr/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3993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3994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DE441-B775-4720-8057-7E5F7EA3D29F}" type="slidenum">
              <a:rPr lang="fr-FR" altLang="fr-FR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7445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41987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41988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8864DA-7FFB-4CA1-AEFC-36593BDB62DB}" type="slidenum">
              <a:rPr lang="fr-FR" altLang="fr-FR"/>
              <a:pPr/>
              <a:t>16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0888"/>
            <a:ext cx="4891088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98525" y="4729163"/>
            <a:ext cx="4997450" cy="4419600"/>
          </a:xfrm>
          <a:solidFill>
            <a:srgbClr val="FFFFFF"/>
          </a:solidFill>
          <a:ln w="12600" cap="sq">
            <a:solidFill>
              <a:srgbClr val="000000"/>
            </a:solidFill>
            <a:miter lim="800000"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6681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25603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25604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D25F3D-566A-444D-A8F1-66DE0761CC38}" type="slidenum">
              <a:rPr lang="fr-FR" altLang="fr-FR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6357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25603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25604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D25F3D-566A-444D-A8F1-66DE0761CC38}" type="slidenum">
              <a:rPr lang="fr-FR" altLang="fr-FR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085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0888"/>
            <a:ext cx="4891088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98525" y="4729163"/>
            <a:ext cx="4997450" cy="4419600"/>
          </a:xfrm>
          <a:solidFill>
            <a:srgbClr val="FFFFFF"/>
          </a:solidFill>
          <a:ln w="12600" cap="sq">
            <a:solidFill>
              <a:srgbClr val="000000"/>
            </a:solidFill>
            <a:miter lim="800000"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432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0888"/>
            <a:ext cx="4891088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98525" y="4729163"/>
            <a:ext cx="4997450" cy="4419600"/>
          </a:xfrm>
          <a:solidFill>
            <a:srgbClr val="FFFFFF"/>
          </a:solidFill>
          <a:ln w="12600" cap="sq">
            <a:solidFill>
              <a:srgbClr val="000000"/>
            </a:solidFill>
            <a:miter lim="800000"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6727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25603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25604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D25F3D-566A-444D-A8F1-66DE0761CC38}" type="slidenum">
              <a:rPr lang="fr-FR" altLang="fr-FR"/>
              <a:pPr/>
              <a:t>21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0888"/>
            <a:ext cx="4891088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98525" y="4729163"/>
            <a:ext cx="4997450" cy="4419600"/>
          </a:xfrm>
          <a:solidFill>
            <a:srgbClr val="FFFFFF"/>
          </a:solidFill>
          <a:ln w="12600" cap="sq">
            <a:solidFill>
              <a:srgbClr val="000000"/>
            </a:solidFill>
            <a:miter lim="800000"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5708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35843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35844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2AEAC0-B507-4DD8-AF4D-8EAD6A895B0F}" type="slidenum">
              <a:rPr lang="fr-FR" altLang="fr-FR"/>
              <a:pPr/>
              <a:t>23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0888"/>
            <a:ext cx="4891088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98525" y="4729163"/>
            <a:ext cx="4997450" cy="4419600"/>
          </a:xfrm>
          <a:solidFill>
            <a:srgbClr val="FFFFFF"/>
          </a:solidFill>
          <a:ln w="12600" cap="sq">
            <a:solidFill>
              <a:srgbClr val="000000"/>
            </a:solidFill>
            <a:miter lim="800000"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5708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625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3814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869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0888"/>
            <a:ext cx="4891088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98525" y="4729163"/>
            <a:ext cx="4997450" cy="4419600"/>
          </a:xfrm>
          <a:solidFill>
            <a:srgbClr val="FFFFFF"/>
          </a:solidFill>
          <a:ln w="12600" cap="sq">
            <a:solidFill>
              <a:srgbClr val="000000"/>
            </a:solidFill>
            <a:miter lim="800000"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4788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679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30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5136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4086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32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2620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55204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34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7327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35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12980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44035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44036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A3CDB2-FC7D-4914-AFDB-18BBCE6695CA}" type="slidenum">
              <a:rPr lang="fr-FR" altLang="fr-FR"/>
              <a:pPr/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3665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0888"/>
            <a:ext cx="4891088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98525" y="4729163"/>
            <a:ext cx="4997450" cy="4419600"/>
          </a:xfrm>
          <a:solidFill>
            <a:srgbClr val="FFFFFF"/>
          </a:solidFill>
          <a:ln w="12600" cap="sq">
            <a:solidFill>
              <a:srgbClr val="000000"/>
            </a:solidFill>
            <a:miter lim="800000"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9585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46083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46084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E42C1C-EFEC-4B0E-A54F-9281993F7F0C}" type="slidenum">
              <a:rPr lang="fr-FR" altLang="fr-FR"/>
              <a:pPr/>
              <a:t>38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44035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44036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A3CDB2-FC7D-4914-AFDB-18BBCE6695CA}" type="slidenum">
              <a:rPr lang="fr-FR" altLang="fr-FR"/>
              <a:pPr/>
              <a:t>39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582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81803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44035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44036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A3CDB2-FC7D-4914-AFDB-18BBCE6695CA}" type="slidenum">
              <a:rPr lang="fr-FR" altLang="fr-FR"/>
              <a:pPr/>
              <a:t>40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16796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0888"/>
            <a:ext cx="4891088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98525" y="4729163"/>
            <a:ext cx="4997450" cy="4419600"/>
          </a:xfrm>
          <a:solidFill>
            <a:srgbClr val="FFFFFF"/>
          </a:solidFill>
          <a:ln w="12600" cap="sq">
            <a:solidFill>
              <a:srgbClr val="000000"/>
            </a:solidFill>
            <a:miter lim="800000"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882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4393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0888"/>
            <a:ext cx="4891088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98525" y="4729163"/>
            <a:ext cx="4997450" cy="4419600"/>
          </a:xfrm>
          <a:solidFill>
            <a:srgbClr val="FFFFFF"/>
          </a:solidFill>
          <a:ln w="12600" cap="sq">
            <a:solidFill>
              <a:srgbClr val="000000"/>
            </a:solidFill>
            <a:miter lim="800000"/>
          </a:ln>
        </p:spPr>
        <p:txBody>
          <a:bodyPr lIns="90360" tIns="44280" rIns="90360" bIns="4428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43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17650" y="-11796713"/>
            <a:ext cx="16586200" cy="12441238"/>
          </a:xfrm>
        </p:spPr>
      </p:sp>
      <p:sp>
        <p:nvSpPr>
          <p:cNvPr id="19459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AC1FEB-BB12-4E95-8686-F9037EA43573}" type="slidenum">
              <a:rPr lang="fr-FR" altLang="fr-FR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867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 useBgFill="1">
        <p:nvSpPr>
          <p:cNvPr id="5" name="Rectangle à coins arrondis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1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24/05/13</a:t>
            </a:r>
          </a:p>
        </p:txBody>
      </p:sp>
      <p:sp>
        <p:nvSpPr>
          <p:cNvPr id="12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B9D9-3310-426E-9E5B-40D546F9ED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534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24/05/13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72F4A-D242-4C6C-AF42-2602162A93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996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24/05/13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94BC4-CFDB-4CA9-816B-449933B533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665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24/05/13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A003C-35C2-4B18-A469-EC8AB0E481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262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 useBgFill="1">
        <p:nvSpPr>
          <p:cNvPr id="5" name="Rectangle à coins arrondis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24/05/13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B766D1DF-1804-44FD-B307-FF7816D930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5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24/05/13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0F7C1-8859-4FF1-85F5-C2B82E71A3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564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24/05/13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496C7-E8F5-41AD-9DA8-E101BF42004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574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24/05/13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EC97C-959E-4067-A189-EE3F86B43B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977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24/05/13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0FE29-E2DC-4109-A465-A0F44D14534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671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 useBgFill="1">
        <p:nvSpPr>
          <p:cNvPr id="6" name="Rectangle à coins arrondis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24/05/13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C66DF-82E8-4E33-A090-2F248F55953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374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24/05/13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48F977E-89CF-40D9-B396-6D23366AE7D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335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endParaRPr lang="en-US" altLang="fr-FR"/>
          </a:p>
        </p:txBody>
      </p:sp>
      <p:sp>
        <p:nvSpPr>
          <p:cNvPr id="102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7FA0C80-29FE-459D-96CC-D37784F61B26}" type="datetimeFigureOut">
              <a:rPr lang="en-US"/>
              <a:pPr>
                <a:defRPr/>
              </a:pPr>
              <a:t>12/11/23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C53DAA94-01B5-4242-BBEF-E3B59AA306D6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yngof@gmail.com" TargetMode="External"/><Relationship Id="rId4" Type="http://schemas.openxmlformats.org/officeDocument/2006/relationships/hyperlink" Target="mailto:m.agopiantz@chru-nancy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96838" y="560388"/>
            <a:ext cx="891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>
              <a:spcBef>
                <a:spcPts val="375"/>
              </a:spcBef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n-GB" altLang="fr-FR" sz="2800" b="1">
              <a:solidFill>
                <a:srgbClr val="FF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n-GB" altLang="fr-FR" sz="2800" b="1">
              <a:solidFill>
                <a:srgbClr val="FF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n-GB" altLang="fr-FR" sz="2800" b="1">
              <a:solidFill>
                <a:srgbClr val="FF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n-GB" altLang="fr-FR" sz="2800" b="1">
              <a:solidFill>
                <a:srgbClr val="FF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19200" y="3243684"/>
            <a:ext cx="6705600" cy="17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>
              <a:spcBef>
                <a:spcPts val="375"/>
              </a:spcBef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SzPct val="100000"/>
              <a:buFontTx/>
              <a:buNone/>
            </a:pPr>
            <a:r>
              <a:rPr lang="en-GB" altLang="fr-FR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Dr.</a:t>
            </a:r>
            <a:r>
              <a:rPr lang="en-GB" altLang="fr-F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fr-FR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Mikaël</a:t>
            </a:r>
            <a:r>
              <a:rPr lang="en-GB" altLang="fr-F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fr-FR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Agopiantz</a:t>
            </a:r>
            <a:endParaRPr lang="en-GB" altLang="fr-FR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1500"/>
              </a:spcBef>
              <a:buClrTx/>
              <a:buSzPct val="100000"/>
              <a:buFontTx/>
              <a:buNone/>
            </a:pPr>
            <a:r>
              <a:rPr lang="en-GB" alt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MCU-PH de Gynécologie </a:t>
            </a:r>
            <a:r>
              <a:rPr lang="en-GB" altLang="fr-F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médicale</a:t>
            </a:r>
            <a:endParaRPr lang="en-GB" altLang="fr-FR" sz="1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1500"/>
              </a:spcBef>
              <a:buClrTx/>
              <a:buSzPct val="100000"/>
              <a:buFontTx/>
              <a:buNone/>
            </a:pPr>
            <a:r>
              <a:rPr lang="en-GB" alt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Chef de Service de </a:t>
            </a:r>
            <a:r>
              <a:rPr lang="en-GB" altLang="fr-F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Médecine</a:t>
            </a:r>
            <a:r>
              <a:rPr lang="en-GB" alt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 de la Reproduction – AMP Clinique</a:t>
            </a:r>
          </a:p>
          <a:p>
            <a:pPr algn="ctr" eaLnBrk="1" hangingPunct="1">
              <a:spcBef>
                <a:spcPts val="1500"/>
              </a:spcBef>
              <a:buClrTx/>
              <a:buSzPct val="100000"/>
              <a:buFontTx/>
              <a:buNone/>
            </a:pPr>
            <a:r>
              <a:rPr lang="en-GB" altLang="fr-F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Coordonnateur</a:t>
            </a:r>
            <a:r>
              <a:rPr lang="en-GB" alt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 du Centre </a:t>
            </a:r>
            <a:r>
              <a:rPr lang="en-GB" altLang="fr-F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d’AMP</a:t>
            </a:r>
            <a:endParaRPr lang="en-GB" altLang="fr-FR" sz="1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07" y="591869"/>
            <a:ext cx="1792887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4" y="590104"/>
            <a:ext cx="758439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323850" y="286558"/>
            <a:ext cx="8496300" cy="25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>
              <a:spcBef>
                <a:spcPts val="375"/>
              </a:spcBef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SzPct val="100000"/>
              <a:buFontTx/>
              <a:buNone/>
            </a:pPr>
            <a:endParaRPr lang="en-GB" altLang="fr-FR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GB" altLang="fr-F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PSF 2023 – Session SYNGOF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n-GB" altLang="fr-F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fr-FR" alt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de la loi de bioéthique – Les questions en suspens</a:t>
            </a:r>
            <a:endParaRPr lang="en-GB" altLang="fr-FR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DE139A-F4F4-9AF0-70DF-881A1EEB0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5373216"/>
            <a:ext cx="3318431" cy="104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1110563" y="1700808"/>
            <a:ext cx="7200000" cy="30332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59811" tIns="29905" rIns="59811" bIns="29905" anchor="ctr">
            <a:norm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rgbClr val="222222"/>
                </a:solidFill>
                <a:latin typeface="Arial" panose="020B0604020202020204" pitchFamily="34" charset="0"/>
              </a:rPr>
              <a:t>ROPA</a:t>
            </a:r>
          </a:p>
        </p:txBody>
      </p:sp>
    </p:spTree>
    <p:extLst>
      <p:ext uri="{BB962C8B-B14F-4D97-AF65-F5344CB8AC3E}">
        <p14:creationId xmlns:p14="http://schemas.microsoft.com/office/powerpoint/2010/main" val="501144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/>
              <a:t>LA ROPA</a:t>
            </a:r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79107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ROPA = </a:t>
            </a: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 of Oocytes from a </a:t>
            </a:r>
            <a:r>
              <a:rPr lang="en-US" altLang="en-US" sz="1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endParaRPr lang="en-US" altLang="en-US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Reciprocal IVF / Shared Maternity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Couple de femmes / Couple hétéro femme cis + homme trans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Impose une FIV pour celle qui ne portera pas la grossesse (TE à la partenaire)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Différencie ROPA dite médicale / ROPA de projet parental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Complications de la grossesse équivalente à une FIV-RO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Philosophiquement ne correspond pas à une procédure DO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 PRIORI INTERDITE EN France…</a:t>
            </a: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8E381A36-AC05-424E-9F38-022B98587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84" y="6347866"/>
            <a:ext cx="26220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000" i="1" dirty="0">
                <a:solidFill>
                  <a:schemeClr val="tx1"/>
                </a:solidFill>
              </a:rPr>
              <a:t>Kirby A et al, 2015</a:t>
            </a:r>
            <a:endParaRPr lang="fi-FI" altLang="fr-FR" sz="1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/>
              <a:t>LA ROPA</a:t>
            </a: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2278FF-889F-5772-5F6E-FF2E0CB02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536775"/>
            <a:ext cx="748333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6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1110563" y="1700808"/>
            <a:ext cx="7200000" cy="30332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59811" tIns="29905" rIns="59811" bIns="29905" anchor="ctr">
            <a:norm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3200" dirty="0">
                <a:solidFill>
                  <a:srgbClr val="222222"/>
                </a:solidFill>
                <a:latin typeface="Arial" panose="020B0604020202020204" pitchFamily="34" charset="0"/>
              </a:rPr>
              <a:t>AUTOCONSERVATION DITE</a:t>
            </a:r>
          </a:p>
          <a:p>
            <a:pPr>
              <a:defRPr/>
            </a:pPr>
            <a:r>
              <a:rPr lang="fr-FR" sz="3200" dirty="0">
                <a:solidFill>
                  <a:srgbClr val="222222"/>
                </a:solidFill>
                <a:latin typeface="Arial" panose="020B0604020202020204" pitchFamily="34" charset="0"/>
              </a:rPr>
              <a:t>SOCIETALE DES GAMETES</a:t>
            </a:r>
          </a:p>
        </p:txBody>
      </p:sp>
      <p:pic>
        <p:nvPicPr>
          <p:cNvPr id="1026" name="Picture 2" descr="Les fécondations in vitro | PMA, AMP à Besançon">
            <a:extLst>
              <a:ext uri="{FF2B5EF4-FFF2-40B4-BE49-F238E27FC236}">
                <a16:creationId xmlns:a16="http://schemas.microsoft.com/office/drawing/2014/main" id="{BB063A12-4499-4604-B52A-7D1C1CE0A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63" y="4859610"/>
            <a:ext cx="20097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02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AUTOCONSERVATION DES GAMETES</a:t>
            </a: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0332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 de cryoconserver OVULES / SPZ pour soi-même en dehors de tout contexte médical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vue d’une réutilisation ultérieure (si besoin)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d’AMP non lucratif / privé lucratif pour les départements isolés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d’âge fixées par le Décret du 28 Septembre 2021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à 37 ans chez la femme (réutilisation jusqu’à 45 ans)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à 45 ans chez l’homme (réutilisation jusqu’à 60 ans)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PMA Solo vs Autoconservation sociétale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 très disparate </a:t>
            </a:r>
            <a:r>
              <a:rPr lang="fr-FR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 demande en IDF notamment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/>
              <a:t>AUTOCONSERVATION OVOCYTAIRE VS PMA SEULE</a:t>
            </a: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628650" y="1773238"/>
            <a:ext cx="7886700" cy="460332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à avoir avec femmes seules +++</a:t>
            </a:r>
          </a:p>
          <a:p>
            <a:pPr algn="just"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projet ?</a:t>
            </a:r>
          </a:p>
          <a:p>
            <a:pPr algn="just"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PAR CAS </a:t>
            </a:r>
          </a:p>
          <a:p>
            <a:pPr algn="just"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= facteur déterminant +++</a:t>
            </a:r>
            <a:endParaRPr lang="fr-F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886700" cy="646112"/>
          </a:xfrm>
        </p:spPr>
        <p:txBody>
          <a:bodyPr/>
          <a:lstStyle/>
          <a:p>
            <a:r>
              <a:rPr lang="fr-FR" altLang="fr-FR" sz="2700" b="1" dirty="0"/>
              <a:t>AUTOCONSERVATION A REUTILISATION PARTICULIERE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049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 des personnes en parcours en transidentité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THEMATIQUE A ABORDER POUR TOUTE TRANSITION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Proposer systématiquement la PDF avant hormonothérapie &amp; Renouveler avant </a:t>
            </a:r>
            <a:r>
              <a:rPr lang="fr-FR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gonadectomie</a:t>
            </a:r>
            <a:endParaRPr lang="fr-F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Aborder les conditions de réutilisation +++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Médicales / légales en France et hors de France (+ Possibilité de sortie du territoire)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 fonction du type de couple : femme / homme + cis / trans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Et de la conservation d’un utérus si homme trans</a:t>
            </a:r>
          </a:p>
          <a:p>
            <a:pPr algn="just">
              <a:lnSpc>
                <a:spcPct val="150000"/>
              </a:lnSpc>
            </a:pPr>
            <a:endParaRPr lang="fr-F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6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455C6BC6-4DB9-4249-8485-C1206C31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7" y="6165304"/>
            <a:ext cx="17281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000" i="1" dirty="0" err="1">
                <a:solidFill>
                  <a:schemeClr val="tx1"/>
                </a:solidFill>
              </a:rPr>
              <a:t>Feigerlova</a:t>
            </a:r>
            <a:r>
              <a:rPr lang="fr-FR" altLang="fr-FR" sz="1000" i="1" dirty="0">
                <a:solidFill>
                  <a:schemeClr val="tx1"/>
                </a:solidFill>
              </a:rPr>
              <a:t> E et al, 2018</a:t>
            </a:r>
            <a:endParaRPr lang="fi-FI" altLang="fr-FR" sz="1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1110563" y="1700808"/>
            <a:ext cx="7200000" cy="30332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59811" tIns="29905" rIns="59811" bIns="29905" anchor="ctr">
            <a:norm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rgbClr val="222222"/>
                </a:solidFill>
                <a:latin typeface="Arial" panose="020B0604020202020204" pitchFamily="34" charset="0"/>
              </a:rPr>
              <a:t>AGES LIMITES &amp;</a:t>
            </a:r>
          </a:p>
          <a:p>
            <a:pPr>
              <a:defRPr/>
            </a:pPr>
            <a:r>
              <a:rPr lang="fr-FR" sz="3600" dirty="0">
                <a:solidFill>
                  <a:srgbClr val="222222"/>
                </a:solidFill>
                <a:latin typeface="Arial" panose="020B0604020202020204" pitchFamily="34" charset="0"/>
              </a:rPr>
              <a:t>SUIVI CONJOINT EN AMP</a:t>
            </a:r>
          </a:p>
        </p:txBody>
      </p:sp>
    </p:spTree>
    <p:extLst>
      <p:ext uri="{BB962C8B-B14F-4D97-AF65-F5344CB8AC3E}">
        <p14:creationId xmlns:p14="http://schemas.microsoft.com/office/powerpoint/2010/main" val="3659626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8062664" cy="849312"/>
          </a:xfrm>
        </p:spPr>
        <p:txBody>
          <a:bodyPr/>
          <a:lstStyle/>
          <a:p>
            <a:r>
              <a:rPr lang="fr-FR" altLang="fr-FR" sz="2700" b="1" dirty="0"/>
              <a:t>AGES LIMITES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628650" y="1773238"/>
            <a:ext cx="7886700" cy="46049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45 ans pour la femme qui porte</a:t>
            </a:r>
          </a:p>
          <a:p>
            <a:pPr algn="just">
              <a:lnSpc>
                <a:spcPct val="150000"/>
              </a:lnSpc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Sauf ponction limitée à 43 ans</a:t>
            </a:r>
          </a:p>
          <a:p>
            <a:pPr algn="just">
              <a:lnSpc>
                <a:spcPct val="150000"/>
              </a:lnSpc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ans pour l’</a:t>
            </a:r>
            <a:r>
              <a:rPr lang="fr-FR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éventuel.le</a:t>
            </a: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conjoint.e</a:t>
            </a:r>
            <a:endParaRPr lang="fr-F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Interdiction de la prise en charge et non déremboursement</a:t>
            </a:r>
          </a:p>
          <a:p>
            <a:pPr algn="just">
              <a:lnSpc>
                <a:spcPct val="150000"/>
              </a:lnSpc>
            </a:pPr>
            <a:r>
              <a:rPr lang="fr-F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Une prise en charge (hors contexte médical) doit être proposée jusqu’à 45 ans (Jugement 01/2023)</a:t>
            </a:r>
          </a:p>
          <a:p>
            <a:pPr algn="just">
              <a:lnSpc>
                <a:spcPct val="150000"/>
              </a:lnSpc>
            </a:pPr>
            <a:r>
              <a:rPr lang="fr-F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Possibilité de suivi conjoint si accord CNSE notamment si délais importants dans l’AMP avec don</a:t>
            </a:r>
          </a:p>
          <a:p>
            <a:pPr algn="just">
              <a:lnSpc>
                <a:spcPct val="150000"/>
              </a:lnSpc>
            </a:pPr>
            <a:endParaRPr lang="fr-FR" altLang="en-US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fr-FR" altLang="en-US" sz="1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088" lvl="1" indent="0" algn="just">
              <a:lnSpc>
                <a:spcPct val="150000"/>
              </a:lnSpc>
              <a:buNone/>
            </a:pPr>
            <a:endParaRPr lang="fr-FR" altLang="en-US" sz="1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8062664" cy="849312"/>
          </a:xfrm>
        </p:spPr>
        <p:txBody>
          <a:bodyPr/>
          <a:lstStyle/>
          <a:p>
            <a:r>
              <a:rPr lang="fr-FR" altLang="fr-FR" sz="2700" b="1" dirty="0"/>
              <a:t>SUIVI CONJOINT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802FCB-BB3B-908E-B968-7EBE4D66F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557" y="1423988"/>
            <a:ext cx="3457575" cy="4924425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E3B9BFA-07B2-DEFA-7516-500EF79BE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774" y="1773238"/>
            <a:ext cx="3690690" cy="258869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Demande par femme / couple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Adressée au CNSE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Lettre explicative du praticien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Réponse rapide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PEC partielle HDF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Remboursement en France</a:t>
            </a:r>
            <a:endParaRPr lang="fr-FR" altLang="en-US" sz="1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088" lvl="1" indent="0" algn="just">
              <a:lnSpc>
                <a:spcPct val="150000"/>
              </a:lnSpc>
              <a:buNone/>
            </a:pPr>
            <a:endParaRPr lang="fr-FR" altLang="en-US" sz="1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2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1110563" y="1700808"/>
            <a:ext cx="7200000" cy="30332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59811" tIns="29905" rIns="59811" bIns="29905" anchor="ctr">
            <a:norm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rgbClr val="222222"/>
                </a:solidFill>
                <a:latin typeface="Arial" panose="020B0604020202020204" pitchFamily="34" charset="0"/>
              </a:rPr>
              <a:t>LA PMA EN PANORAMA</a:t>
            </a:r>
          </a:p>
        </p:txBody>
      </p:sp>
    </p:spTree>
    <p:extLst>
      <p:ext uri="{BB962C8B-B14F-4D97-AF65-F5344CB8AC3E}">
        <p14:creationId xmlns:p14="http://schemas.microsoft.com/office/powerpoint/2010/main" val="2347954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1110563" y="1700808"/>
            <a:ext cx="7200000" cy="30332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59811" tIns="29905" rIns="59811" bIns="29905" anchor="ctr">
            <a:norm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rgbClr val="222222"/>
                </a:solidFill>
                <a:latin typeface="Arial" panose="020B0604020202020204" pitchFamily="34" charset="0"/>
              </a:rPr>
              <a:t>REGLEMENTATION DU DON</a:t>
            </a:r>
          </a:p>
        </p:txBody>
      </p:sp>
    </p:spTree>
    <p:extLst>
      <p:ext uri="{BB962C8B-B14F-4D97-AF65-F5344CB8AC3E}">
        <p14:creationId xmlns:p14="http://schemas.microsoft.com/office/powerpoint/2010/main" val="1586794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8062664" cy="849312"/>
          </a:xfrm>
        </p:spPr>
        <p:txBody>
          <a:bodyPr/>
          <a:lstStyle/>
          <a:p>
            <a:r>
              <a:rPr lang="fr-FR" altLang="fr-FR" sz="2700" b="1" dirty="0"/>
              <a:t>DON DE GAMETES / EMBRYONS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628650" y="1773238"/>
            <a:ext cx="7886700" cy="46049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ANONYME</a:t>
            </a:r>
          </a:p>
          <a:p>
            <a:pPr algn="just">
              <a:lnSpc>
                <a:spcPct val="150000"/>
              </a:lnSpc>
            </a:pP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VOLONTAIRE / « Parrainages » interdits !!!</a:t>
            </a:r>
          </a:p>
          <a:p>
            <a:pPr algn="just">
              <a:lnSpc>
                <a:spcPct val="150000"/>
              </a:lnSpc>
            </a:pP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GRATUIT / Sans dédommagement possible</a:t>
            </a:r>
          </a:p>
          <a:p>
            <a:pPr algn="just">
              <a:lnSpc>
                <a:spcPct val="150000"/>
              </a:lnSpc>
            </a:pPr>
            <a:r>
              <a:rPr lang="fr-F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EXCLUSION DES CENTRES PRIVES A BUT LUCRATIF DE L’ORGANISATION DU DON DE GAMETES &amp; EMBRYONS</a:t>
            </a:r>
          </a:p>
          <a:p>
            <a:pPr algn="just">
              <a:lnSpc>
                <a:spcPct val="150000"/>
              </a:lnSpc>
            </a:pP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INTERDICTION D’IMPOSER L’APPARIEMENT !!!</a:t>
            </a:r>
          </a:p>
          <a:p>
            <a:pPr algn="just">
              <a:lnSpc>
                <a:spcPct val="150000"/>
              </a:lnSpc>
            </a:pP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INTERDICTION DES DISCRIMINATIONS (délais indus ou différenciés notamment)</a:t>
            </a:r>
          </a:p>
          <a:p>
            <a:pPr algn="just">
              <a:lnSpc>
                <a:spcPct val="150000"/>
              </a:lnSpc>
            </a:pP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Acte notarié payant pour les personnes qui bénéficient d’une AMP avec don</a:t>
            </a:r>
          </a:p>
          <a:p>
            <a:pPr algn="just">
              <a:lnSpc>
                <a:spcPct val="150000"/>
              </a:lnSpc>
            </a:pP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acte notarié spécifique aux couples de femmes « RCA » </a:t>
            </a: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filiation directe</a:t>
            </a:r>
            <a:endParaRPr lang="fr-F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1110563" y="1700808"/>
            <a:ext cx="7200000" cy="30332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59811" tIns="29905" rIns="59811" bIns="29905" anchor="ctr">
            <a:norm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rgbClr val="222222"/>
                </a:solidFill>
                <a:latin typeface="Arial" panose="020B0604020202020204" pitchFamily="34" charset="0"/>
              </a:rPr>
              <a:t>DOUBLE DON</a:t>
            </a:r>
          </a:p>
        </p:txBody>
      </p:sp>
    </p:spTree>
    <p:extLst>
      <p:ext uri="{BB962C8B-B14F-4D97-AF65-F5344CB8AC3E}">
        <p14:creationId xmlns:p14="http://schemas.microsoft.com/office/powerpoint/2010/main" val="3766926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DOUBLE DON DE GAMETES</a:t>
            </a:r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628650" y="1773238"/>
            <a:ext cx="7886700" cy="35147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 à une FIV-RO avec sperme de donneur</a:t>
            </a:r>
          </a:p>
          <a:p>
            <a:pPr algn="just"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Autorisé à l’occasion de la PMA pour Toutes</a:t>
            </a:r>
          </a:p>
          <a:p>
            <a:pPr algn="just"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l’absence d’autorisation a priori de la ROPA d’indication médicale</a:t>
            </a:r>
          </a:p>
          <a:p>
            <a:pPr algn="just"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= AE +++</a:t>
            </a:r>
          </a:p>
          <a:p>
            <a:pPr algn="just"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 : embryons sans projet parental </a:t>
            </a: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Discussion éthique !</a:t>
            </a:r>
            <a:endParaRPr lang="fr-FR" altLang="en-US" sz="2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ZoneTexte 3"/>
          <p:cNvSpPr txBox="1">
            <a:spLocks noChangeArrowheads="1"/>
          </p:cNvSpPr>
          <p:nvPr/>
        </p:nvSpPr>
        <p:spPr bwMode="auto">
          <a:xfrm>
            <a:off x="7448550" y="5434013"/>
            <a:ext cx="1617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r-FR" sz="900" i="1"/>
              <a:t>Sampson JA, Am J Pathol. 1927</a:t>
            </a:r>
          </a:p>
          <a:p>
            <a:endParaRPr lang="fr-FR" altLang="fr-FR" sz="1800"/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2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1110563" y="1700808"/>
            <a:ext cx="7200000" cy="30332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59811" tIns="29905" rIns="59811" bIns="29905" anchor="ctr">
            <a:norm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rgbClr val="222222"/>
                </a:solidFill>
                <a:latin typeface="Arial" panose="020B0604020202020204" pitchFamily="34" charset="0"/>
              </a:rPr>
              <a:t>ACCES AUX ORIGINES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0BFACED-80EC-49E8-9513-59AA3CA8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" y="4869160"/>
            <a:ext cx="1836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16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ACCES AUX ORIGINES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628650" y="1412776"/>
            <a:ext cx="8047806" cy="525658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 pour enfant issu d’un don d’avoir des informations identifiantes / non identifiantes sur la/le/les </a:t>
            </a:r>
            <a:r>
              <a:rPr lang="fr-FR" alt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donneur.se.s</a:t>
            </a:r>
            <a:endParaRPr lang="fr-FR" alt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Sous conditions :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D’être majeur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D’être au courant (laissé à l’appréciation des familles)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 le souhaiter</a:t>
            </a:r>
          </a:p>
          <a:p>
            <a:pPr algn="just">
              <a:lnSpc>
                <a:spcPct val="150000"/>
              </a:lnSpc>
            </a:pP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 N’EST PAS UNE LEVEE DE L’ANONYMAT !!</a:t>
            </a:r>
          </a:p>
          <a:p>
            <a:pPr algn="just">
              <a:lnSpc>
                <a:spcPct val="150000"/>
              </a:lnSpc>
            </a:pP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Changement de système depuis le 1</a:t>
            </a:r>
            <a:r>
              <a:rPr lang="fr-FR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septembre 2022</a:t>
            </a:r>
          </a:p>
          <a:p>
            <a:pPr algn="just">
              <a:lnSpc>
                <a:spcPct val="150000"/>
              </a:lnSpc>
            </a:pPr>
            <a:r>
              <a:rPr lang="fr-F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MAIS Report à une date ultérieure avec période de transition pour l’applicabilité à 100% </a:t>
            </a:r>
            <a:r>
              <a:rPr lang="fr-FR" alt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Concept de « Changement de cuve »</a:t>
            </a:r>
          </a:p>
          <a:p>
            <a:pPr algn="just">
              <a:lnSpc>
                <a:spcPct val="150000"/>
              </a:lnSpc>
            </a:pPr>
            <a:r>
              <a:rPr lang="fr-FR" alt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CAPADD +++</a:t>
            </a:r>
            <a:endParaRPr lang="fr-F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E11CAEC-C5D8-4152-81BF-BE907CE2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00" y="2574105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27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ACCES AUX ORIGINES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08530C-7E62-FA9E-2E0F-FA7329D53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63" y="1557328"/>
            <a:ext cx="5057314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9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ACCES AUX ORIGINES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A83C14-1815-D45B-2886-4E5258F21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60848"/>
            <a:ext cx="854455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0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1110563" y="1700808"/>
            <a:ext cx="7200000" cy="30332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59811" tIns="29905" rIns="59811" bIns="29905" anchor="ctr">
            <a:norm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rgbClr val="222222"/>
                </a:solidFill>
                <a:latin typeface="Arial" panose="020B0604020202020204" pitchFamily="34" charset="0"/>
              </a:rPr>
              <a:t>AUTORISATIONS</a:t>
            </a:r>
          </a:p>
          <a:p>
            <a:pPr>
              <a:defRPr/>
            </a:pPr>
            <a:r>
              <a:rPr lang="fr-FR" sz="3200" dirty="0">
                <a:solidFill>
                  <a:srgbClr val="22222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PMA POUR TOUS LES CENTRES</a:t>
            </a:r>
            <a:endParaRPr lang="fr-FR" sz="32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6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AUTORISATIONS CLINIQUES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58A369-BC22-C414-0785-A462BE0F1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556792"/>
            <a:ext cx="729124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2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QU’EST-CE QUE LA PMA ?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628650" y="1412776"/>
            <a:ext cx="8047806" cy="525658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PMA ou AMP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Procédés médicaux, biologiques, techniques et sociaux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Intervention sur les gamètes ovocyte &amp; spermatozoïde +/- Embryons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Centres d’AMP / </a:t>
            </a:r>
            <a:r>
              <a:rPr lang="fr-FR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Fertility</a:t>
            </a: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Centers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Aide à l’accès à la parentalité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Distinction ténue entre médical &amp; sociétal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AUTORISATIONS BIOLOGIQUES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977B72-7ED0-4FF7-A452-BE71EE6F6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2" y="1412776"/>
            <a:ext cx="892389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14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AUTORISATIONS BIOLOGIQUES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977B72-7ED0-4FF7-A452-BE71EE6F6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2" y="1412776"/>
            <a:ext cx="8923895" cy="4680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09F0A29-825C-402B-7781-5CD07E852B5E}"/>
              </a:ext>
            </a:extLst>
          </p:cNvPr>
          <p:cNvSpPr/>
          <p:nvPr/>
        </p:nvSpPr>
        <p:spPr>
          <a:xfrm>
            <a:off x="3995936" y="1412776"/>
            <a:ext cx="576064" cy="4464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88783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AUTORISATIONS BIOLOGIQUES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711317-A07A-D914-5322-72834640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28" y="1556792"/>
            <a:ext cx="8040604" cy="4680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89DF081-2EDF-30BE-FC14-46BD3A38DF62}"/>
              </a:ext>
            </a:extLst>
          </p:cNvPr>
          <p:cNvSpPr/>
          <p:nvPr/>
        </p:nvSpPr>
        <p:spPr>
          <a:xfrm>
            <a:off x="179512" y="4581128"/>
            <a:ext cx="847488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80BD59F-A30C-E7B5-448D-53F68B1D913F}"/>
              </a:ext>
            </a:extLst>
          </p:cNvPr>
          <p:cNvSpPr/>
          <p:nvPr/>
        </p:nvSpPr>
        <p:spPr>
          <a:xfrm>
            <a:off x="3864066" y="4725144"/>
            <a:ext cx="576064" cy="28803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168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Autorisations et SROS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466A0F-1BEE-05DE-EAEF-6117C90ED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046242"/>
            <a:ext cx="8460000" cy="14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Autorisations et SROS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466A0F-1BEE-05DE-EAEF-6117C90ED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046242"/>
            <a:ext cx="8460000" cy="140570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56A6AF7-4FBF-A58B-9889-4611A8B01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1412776"/>
            <a:ext cx="369719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4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SROS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6C7028-DC94-1506-9ACB-7609E841D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" y="1481137"/>
            <a:ext cx="86963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23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PMA pour tous les Centres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079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ubuesque avec ségrégation du secteur privé lucratif</a:t>
            </a:r>
          </a:p>
          <a:p>
            <a:pPr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professionnel et syndical important à mener</a:t>
            </a:r>
          </a:p>
          <a:p>
            <a:pPr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SROS 2023</a:t>
            </a:r>
          </a:p>
          <a:p>
            <a:pPr>
              <a:lnSpc>
                <a:spcPct val="150000"/>
              </a:lnSpc>
            </a:pPr>
            <a:r>
              <a:rPr lang="fr-FR" altLang="en-US" sz="2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SYNGOF s’engage sur cette thématique</a:t>
            </a:r>
          </a:p>
          <a:p>
            <a:pPr>
              <a:lnSpc>
                <a:spcPct val="150000"/>
              </a:lnSpc>
            </a:pPr>
            <a:r>
              <a:rPr lang="fr-FR" altLang="en-US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Conseils pratiques en préparation pour aider les Centres</a:t>
            </a: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4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4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1110563" y="1700808"/>
            <a:ext cx="7200000" cy="30332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59811" tIns="29905" rIns="59811" bIns="29905" anchor="ctr">
            <a:norm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rgbClr val="222222"/>
                </a:solidFill>
                <a:latin typeface="Arial" panose="020B0604020202020204" pitchFamily="34" charset="0"/>
              </a:rPr>
              <a:t>TAKE HOME MESSAGE</a:t>
            </a:r>
          </a:p>
        </p:txBody>
      </p:sp>
      <p:pic>
        <p:nvPicPr>
          <p:cNvPr id="2" name="Picture 2" descr="Escargot - Papo">
            <a:extLst>
              <a:ext uri="{FF2B5EF4-FFF2-40B4-BE49-F238E27FC236}">
                <a16:creationId xmlns:a16="http://schemas.microsoft.com/office/drawing/2014/main" id="{A576C1DD-2312-B2BE-33E5-3883D485C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5" b="26186"/>
          <a:stretch/>
        </p:blipFill>
        <p:spPr bwMode="auto">
          <a:xfrm>
            <a:off x="432688" y="5013176"/>
            <a:ext cx="30240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7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CE QUI EST AUTORISEE DE NOVO</a:t>
            </a:r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>
          <a:xfrm>
            <a:off x="611560" y="1628800"/>
            <a:ext cx="8191822" cy="445931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PMA pour toutes</a:t>
            </a:r>
          </a:p>
          <a:p>
            <a:pPr algn="just">
              <a:lnSpc>
                <a:spcPct val="150000"/>
              </a:lnSpc>
            </a:pPr>
            <a:r>
              <a:rPr lang="fr-FR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Autoconservation dite sociétale des gamètes</a:t>
            </a:r>
          </a:p>
          <a:p>
            <a:pPr algn="just">
              <a:lnSpc>
                <a:spcPct val="150000"/>
              </a:lnSpc>
            </a:pPr>
            <a:r>
              <a:rPr lang="fr-FR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Accès aux origines (mais date 100% non connue)</a:t>
            </a:r>
          </a:p>
          <a:p>
            <a:pPr algn="just">
              <a:lnSpc>
                <a:spcPct val="150000"/>
              </a:lnSpc>
            </a:pPr>
            <a:r>
              <a:rPr lang="fr-FR" alt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Double don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altLang="en-US" sz="2200" b="1" dirty="0">
                <a:solidFill>
                  <a:srgbClr val="222222"/>
                </a:solidFill>
                <a:latin typeface="Arial" panose="020B0604020202020204" pitchFamily="34" charset="0"/>
              </a:rPr>
              <a:t>MAIS</a:t>
            </a:r>
          </a:p>
          <a:p>
            <a:pPr algn="just">
              <a:lnSpc>
                <a:spcPct val="150000"/>
              </a:lnSpc>
            </a:pPr>
            <a:r>
              <a:rPr lang="fr-FR" altLang="en-US" sz="2200" b="1" dirty="0">
                <a:solidFill>
                  <a:srgbClr val="222222"/>
                </a:solidFill>
                <a:latin typeface="Arial" panose="020B0604020202020204" pitchFamily="34" charset="0"/>
              </a:rPr>
              <a:t>Délais de prise en charge +++</a:t>
            </a:r>
          </a:p>
          <a:p>
            <a:pPr algn="just">
              <a:lnSpc>
                <a:spcPct val="150000"/>
              </a:lnSpc>
            </a:pPr>
            <a:r>
              <a:rPr lang="fr-FR" altLang="en-US" sz="2200" b="1" dirty="0">
                <a:solidFill>
                  <a:srgbClr val="222222"/>
                </a:solidFill>
                <a:latin typeface="Arial" panose="020B0604020202020204" pitchFamily="34" charset="0"/>
              </a:rPr>
              <a:t>A la consultation / à « l’acceptation » / à la tentative d’AMP avec gamètes ou embryons issus du don</a:t>
            </a:r>
          </a:p>
        </p:txBody>
      </p:sp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62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CE QUI EST PARTIEL / N’EST PAS ENCORE CLAIR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07952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PMA pour tous les Centres +++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ROPA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Réutilisation des gamètes pour les personnes transgenres</a:t>
            </a:r>
          </a:p>
          <a:p>
            <a:pPr algn="just">
              <a:lnSpc>
                <a:spcPct val="150000"/>
              </a:lnSpc>
            </a:pPr>
            <a:endParaRPr lang="fr-F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4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4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« INTRACONJUGAL » OU DON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25658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 de sperme (IIU-RS / FIV-RS)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 d’ovocytes (FIV-RO)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Accueil d’embryon (TE)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6012FF-4D7A-4CEB-97D5-4C8F1069D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000"/>
            <a:ext cx="60756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0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CE QUI NE CHANGE PAS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079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Maintien de l’Anonymat dans le don</a:t>
            </a:r>
          </a:p>
          <a:p>
            <a:pPr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Interdiction du Don dirigé &amp; </a:t>
            </a:r>
            <a:r>
              <a:rPr lang="fr-FR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Co-parentalité</a:t>
            </a:r>
            <a:endParaRPr lang="fr-F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Possibilité du Secret</a:t>
            </a:r>
          </a:p>
          <a:p>
            <a:pPr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Interdiction du DPI-A (ou PGT-A)</a:t>
            </a:r>
          </a:p>
          <a:p>
            <a:pPr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Interdiction de la PMA post-mortem</a:t>
            </a:r>
          </a:p>
          <a:p>
            <a:pPr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Interdiction du Don de gestation (GPA)</a:t>
            </a:r>
          </a:p>
          <a:p>
            <a:pPr>
              <a:lnSpc>
                <a:spcPct val="150000"/>
              </a:lnSpc>
            </a:pPr>
            <a:endParaRPr lang="fr-F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4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19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12775" y="582613"/>
            <a:ext cx="790575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822325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096963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1371600">
              <a:spcBef>
                <a:spcPts val="375"/>
              </a:spcBef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1828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286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2743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2004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ts val="550"/>
              </a:spcBef>
              <a:buClrTx/>
              <a:buSzPct val="100000"/>
              <a:buFontTx/>
              <a:buNone/>
            </a:pPr>
            <a:endParaRPr lang="fr-FR" altLang="fr-FR" sz="4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550"/>
              </a:spcBef>
              <a:buClrTx/>
              <a:buSzPct val="100000"/>
              <a:buFontTx/>
              <a:buNone/>
            </a:pPr>
            <a:r>
              <a:rPr lang="fr-FR" altLang="fr-FR" sz="4200" dirty="0">
                <a:solidFill>
                  <a:srgbClr val="000000"/>
                </a:solidFill>
                <a:latin typeface="Century Gothic" panose="020B0502020202020204" pitchFamily="34" charset="0"/>
              </a:rPr>
              <a:t>MERCI DE VOTRE ATTENTION</a:t>
            </a:r>
          </a:p>
          <a:p>
            <a:pPr algn="ctr" eaLnBrk="1" hangingPunct="1">
              <a:spcBef>
                <a:spcPts val="550"/>
              </a:spcBef>
              <a:buClrTx/>
              <a:buSzPct val="100000"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550"/>
              </a:spcBef>
              <a:buClrTx/>
              <a:buSzPct val="100000"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550"/>
              </a:spcBef>
              <a:buClrTx/>
              <a:buSzPct val="100000"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Contacts :</a:t>
            </a:r>
          </a:p>
          <a:p>
            <a:pPr algn="ctr" eaLnBrk="1" hangingPunct="1">
              <a:spcBef>
                <a:spcPts val="550"/>
              </a:spcBef>
              <a:buClrTx/>
              <a:buSzPct val="100000"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  <a:latin typeface="Century Gothic" panose="020B0502020202020204" pitchFamily="34" charset="0"/>
                <a:hlinkClick r:id="rId4"/>
              </a:rPr>
              <a:t>m.agopiantz@chru-nancy.fr</a:t>
            </a:r>
            <a:endParaRPr lang="fr-FR" altLang="fr-FR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550"/>
              </a:spcBef>
              <a:buClrTx/>
              <a:buSzPct val="100000"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  <a:latin typeface="Century Gothic" panose="020B0502020202020204" pitchFamily="34" charset="0"/>
                <a:hlinkClick r:id="rId5"/>
              </a:rPr>
              <a:t>syngof@gmail.com</a:t>
            </a:r>
            <a:endParaRPr lang="fr-FR" altLang="fr-FR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QQ CHIFFRES EN FRANCE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25658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108 Centres autorisés pour la FIV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150.000 tentatives d’AMP / an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3-4% des naissances chaque année (augmente de 10% par an)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200.000 embryons cryoconservés…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LES LOIS DE BIOETHIQUE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25658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Loi : 29 juillet 1994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AMP, DPN, génétique, greffe, recherche…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révisions : 2004, 2011 et 2021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Révision de 2021 promulguée le 2 Août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50 textes réglementaires</a:t>
            </a:r>
          </a:p>
          <a:p>
            <a:pPr algn="just">
              <a:lnSpc>
                <a:spcPct val="150000"/>
              </a:lnSpc>
            </a:pP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 AMP, 4 Décrets &amp; nombreux Arrêtés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4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1110563" y="1700808"/>
            <a:ext cx="7200000" cy="30332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59811" tIns="29905" rIns="59811" bIns="29905" anchor="ctr">
            <a:norm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200">
                <a:solidFill>
                  <a:srgbClr val="000000"/>
                </a:solidFill>
                <a:latin typeface="Century Gothic" pitchFamily="32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3200" dirty="0">
                <a:solidFill>
                  <a:srgbClr val="222222"/>
                </a:solidFill>
                <a:latin typeface="Arial" panose="020B0604020202020204" pitchFamily="34" charset="0"/>
              </a:rPr>
              <a:t>LA PMA POUR TOUTES</a:t>
            </a:r>
          </a:p>
        </p:txBody>
      </p:sp>
    </p:spTree>
    <p:extLst>
      <p:ext uri="{BB962C8B-B14F-4D97-AF65-F5344CB8AC3E}">
        <p14:creationId xmlns:p14="http://schemas.microsoft.com/office/powerpoint/2010/main" val="1140736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LA PMA POUR TOUTES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25658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de l’AMP aux couples de femmes et aux femmes non mariées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IIU-RS &amp; FIV-RS avec TE / Spermatozoïdes de donneur 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AE ou Double don (cf.)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Tout Centre d’AMP mais restriction pour la gestion du don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Délais d’attente (réglementation du don / pratiques)</a:t>
            </a:r>
          </a:p>
          <a:p>
            <a:pPr algn="just">
              <a:lnSpc>
                <a:spcPct val="150000"/>
              </a:lnSpc>
            </a:pPr>
            <a:r>
              <a:rPr lang="fr-F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Contexte juridique :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Promesse de campagne du Président Macron en 2017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Validée par le CCNE en 2017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Loi du 2 Août 2021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Décret &amp; Arrêté du 28 Septembre 2021</a:t>
            </a:r>
          </a:p>
          <a:p>
            <a:pPr algn="just">
              <a:lnSpc>
                <a:spcPct val="150000"/>
              </a:lnSpc>
            </a:pPr>
            <a:endParaRPr lang="fr-F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93688"/>
            <a:ext cx="7772400" cy="849312"/>
          </a:xfrm>
        </p:spPr>
        <p:txBody>
          <a:bodyPr/>
          <a:lstStyle/>
          <a:p>
            <a:r>
              <a:rPr lang="fr-FR" altLang="fr-FR" sz="2700" b="1" dirty="0"/>
              <a:t>LA PMA POUR TOUTES DANS L’UE (2019)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"/>
            <a:ext cx="65135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Line 2"/>
          <p:cNvSpPr>
            <a:spLocks noChangeShapeType="1"/>
          </p:cNvSpPr>
          <p:nvPr/>
        </p:nvSpPr>
        <p:spPr bwMode="auto">
          <a:xfrm>
            <a:off x="1944688" y="1282700"/>
            <a:ext cx="6365875" cy="1588"/>
          </a:xfrm>
          <a:prstGeom prst="line">
            <a:avLst/>
          </a:prstGeom>
          <a:noFill/>
          <a:ln w="57240" cap="sq">
            <a:solidFill>
              <a:srgbClr val="3365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6F0A71-FC71-41E9-9D88-6D8961113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0" y="1476230"/>
            <a:ext cx="6768000" cy="5076000"/>
          </a:xfrm>
          <a:prstGeom prst="rect">
            <a:avLst/>
          </a:prstGeom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9E809F34-752E-4716-922F-600846E02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306009"/>
            <a:ext cx="26220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000" i="1" dirty="0">
                <a:solidFill>
                  <a:schemeClr val="tx1"/>
                </a:solidFill>
              </a:rPr>
              <a:t>Sciences &amp; Avenir, 2019</a:t>
            </a:r>
            <a:endParaRPr lang="fi-FI" altLang="fr-FR"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09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4094</TotalTime>
  <Words>1114</Words>
  <Application>Microsoft Macintosh PowerPoint</Application>
  <PresentationFormat>Affichage à l'écran (4:3)</PresentationFormat>
  <Paragraphs>204</Paragraphs>
  <Slides>41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Century Gothic</vt:lpstr>
      <vt:lpstr>Courier New</vt:lpstr>
      <vt:lpstr>Franklin Gothic Book</vt:lpstr>
      <vt:lpstr>Perpetua</vt:lpstr>
      <vt:lpstr>Times New Roman</vt:lpstr>
      <vt:lpstr>Wingdings 2</vt:lpstr>
      <vt:lpstr>Capitaux</vt:lpstr>
      <vt:lpstr>Présentation PowerPoint</vt:lpstr>
      <vt:lpstr>Présentation PowerPoint</vt:lpstr>
      <vt:lpstr>QU’EST-CE QUE LA PMA ?</vt:lpstr>
      <vt:lpstr>« INTRACONJUGAL » OU DON</vt:lpstr>
      <vt:lpstr>QQ CHIFFRES EN FRANCE</vt:lpstr>
      <vt:lpstr>LES LOIS DE BIOETHIQUE</vt:lpstr>
      <vt:lpstr>Présentation PowerPoint</vt:lpstr>
      <vt:lpstr>LA PMA POUR TOUTES</vt:lpstr>
      <vt:lpstr>LA PMA POUR TOUTES DANS L’UE (2019)</vt:lpstr>
      <vt:lpstr>Présentation PowerPoint</vt:lpstr>
      <vt:lpstr>LA ROPA</vt:lpstr>
      <vt:lpstr>LA ROPA</vt:lpstr>
      <vt:lpstr>Présentation PowerPoint</vt:lpstr>
      <vt:lpstr>AUTOCONSERVATION DES GAMETES</vt:lpstr>
      <vt:lpstr>AUTOCONSERVATION OVOCYTAIRE VS PMA SEULE</vt:lpstr>
      <vt:lpstr>AUTOCONSERVATION A REUTILISATION PARTICULIERE</vt:lpstr>
      <vt:lpstr>Présentation PowerPoint</vt:lpstr>
      <vt:lpstr>AGES LIMITES</vt:lpstr>
      <vt:lpstr>SUIVI CONJOINT</vt:lpstr>
      <vt:lpstr>Présentation PowerPoint</vt:lpstr>
      <vt:lpstr>DON DE GAMETES / EMBRYONS</vt:lpstr>
      <vt:lpstr>Présentation PowerPoint</vt:lpstr>
      <vt:lpstr>DOUBLE DON DE GAMETES</vt:lpstr>
      <vt:lpstr>Présentation PowerPoint</vt:lpstr>
      <vt:lpstr>ACCES AUX ORIGINES</vt:lpstr>
      <vt:lpstr>ACCES AUX ORIGINES</vt:lpstr>
      <vt:lpstr>ACCES AUX ORIGINES</vt:lpstr>
      <vt:lpstr>Présentation PowerPoint</vt:lpstr>
      <vt:lpstr>AUTORISATIONS CLINIQUES</vt:lpstr>
      <vt:lpstr>AUTORISATIONS BIOLOGIQUES</vt:lpstr>
      <vt:lpstr>AUTORISATIONS BIOLOGIQUES</vt:lpstr>
      <vt:lpstr>AUTORISATIONS BIOLOGIQUES</vt:lpstr>
      <vt:lpstr>Autorisations et SROS</vt:lpstr>
      <vt:lpstr>Autorisations et SROS</vt:lpstr>
      <vt:lpstr>SROS</vt:lpstr>
      <vt:lpstr>PMA pour tous les Centres</vt:lpstr>
      <vt:lpstr>Présentation PowerPoint</vt:lpstr>
      <vt:lpstr>CE QUI EST AUTORISEE DE NOVO</vt:lpstr>
      <vt:lpstr>CE QUI EST PARTIEL / N’EST PAS ENCORE CLAIR</vt:lpstr>
      <vt:lpstr>CE QUI NE CHANGE PAS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 </dc:title>
  <dc:creator>Jean-François Deux</dc:creator>
  <cp:lastModifiedBy>Emeline Barbe</cp:lastModifiedBy>
  <cp:revision>202</cp:revision>
  <cp:lastPrinted>2009-06-13T14:19:06Z</cp:lastPrinted>
  <dcterms:created xsi:type="dcterms:W3CDTF">2011-04-05T22:02:33Z</dcterms:created>
  <dcterms:modified xsi:type="dcterms:W3CDTF">2023-12-11T20:25:49Z</dcterms:modified>
</cp:coreProperties>
</file>